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3120013" cy="43200638"/>
  <p:notesSz cx="9296400" cy="6881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29424" indent="148239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058847" indent="296477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588271" indent="444716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117693" indent="592954" algn="l" rtl="0" fontAlgn="base">
      <a:spcBef>
        <a:spcPct val="0"/>
      </a:spcBef>
      <a:spcAft>
        <a:spcPct val="0"/>
      </a:spcAft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3388309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4065971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743633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5421295" algn="l" defTabSz="1355324" rtl="0" eaLnBrk="1" latinLnBrk="0" hangingPunct="1">
      <a:defRPr sz="296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 userDrawn="1">
          <p15:clr>
            <a:srgbClr val="A4A3A4"/>
          </p15:clr>
        </p15:guide>
        <p15:guide id="2" pos="10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55"/>
  </p:normalViewPr>
  <p:slideViewPr>
    <p:cSldViewPr>
      <p:cViewPr>
        <p:scale>
          <a:sx n="92" d="100"/>
          <a:sy n="92" d="100"/>
        </p:scale>
        <p:origin x="-10336" y="-9008"/>
      </p:cViewPr>
      <p:guideLst>
        <p:guide orient="horz" pos="13608"/>
        <p:guide pos="104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482" y="13418947"/>
            <a:ext cx="28151053" cy="92626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764" y="24481614"/>
            <a:ext cx="23184489" cy="11037662"/>
          </a:xfrm>
        </p:spPr>
        <p:txBody>
          <a:bodyPr/>
          <a:lstStyle>
            <a:lvl1pPr marL="0" indent="0" algn="ctr">
              <a:buNone/>
              <a:defRPr/>
            </a:lvl1pPr>
            <a:lvl2pPr marL="510624" indent="0" algn="ctr">
              <a:buNone/>
              <a:defRPr/>
            </a:lvl2pPr>
            <a:lvl3pPr marL="1021250" indent="0" algn="ctr">
              <a:buNone/>
              <a:defRPr/>
            </a:lvl3pPr>
            <a:lvl4pPr marL="1531874" indent="0" algn="ctr">
              <a:buNone/>
              <a:defRPr/>
            </a:lvl4pPr>
            <a:lvl5pPr marL="2042500" indent="0" algn="ctr">
              <a:buNone/>
              <a:defRPr/>
            </a:lvl5pPr>
            <a:lvl6pPr marL="2553125" indent="0" algn="ctr">
              <a:buNone/>
              <a:defRPr/>
            </a:lvl6pPr>
            <a:lvl7pPr marL="3063749" indent="0" algn="ctr">
              <a:buNone/>
              <a:defRPr/>
            </a:lvl7pPr>
            <a:lvl8pPr marL="3574375" indent="0" algn="ctr">
              <a:buNone/>
              <a:defRPr/>
            </a:lvl8pPr>
            <a:lvl9pPr marL="408499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2B63F4-D06E-2740-91F0-BA9B5545E9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2354C9-3921-FD4F-BF8D-E9E1465A82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8A06FF-A6B8-E842-BF17-586DD783E0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FF35D0-663D-224A-9794-A496E6460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92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50E5FE-D490-184B-8844-6246A26363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9F6062-5806-5143-992A-A60A6ED474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614C9D-EB87-8248-8002-246745B420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965994-D00C-A54E-84A7-AF4EA9170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70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013446" y="1728152"/>
            <a:ext cx="7451044" cy="368630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6720" y="1728152"/>
            <a:ext cx="22241727" cy="368630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39ED8F-324E-6346-96C2-1E79F4A1D8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DF2C9B-6BCD-B840-A499-6C24143D67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028146-F790-F042-8D8D-CEB7CCDFFE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86219-1B6D-6948-AD68-EAC90630EE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03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48A190-53AE-B340-A76D-6B91FF8DCA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DC67F1-9758-934E-AE23-96F67DE189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E1AEC7-FCA8-9D41-8BC9-6D9E58C493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7A647B-C107-1646-96B0-CB92147FF4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91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251" y="27759789"/>
            <a:ext cx="28152252" cy="8581377"/>
          </a:xfrm>
        </p:spPr>
        <p:txBody>
          <a:bodyPr anchor="t"/>
          <a:lstStyle>
            <a:lvl1pPr algn="l">
              <a:defRPr sz="442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6251" y="18309648"/>
            <a:ext cx="28152252" cy="9450139"/>
          </a:xfrm>
        </p:spPr>
        <p:txBody>
          <a:bodyPr anchor="b"/>
          <a:lstStyle>
            <a:lvl1pPr marL="0" indent="0">
              <a:buNone/>
              <a:defRPr sz="2285"/>
            </a:lvl1pPr>
            <a:lvl2pPr marL="510624" indent="0">
              <a:buNone/>
              <a:defRPr sz="1999"/>
            </a:lvl2pPr>
            <a:lvl3pPr marL="1021250" indent="0">
              <a:buNone/>
              <a:defRPr sz="1857"/>
            </a:lvl3pPr>
            <a:lvl4pPr marL="1531874" indent="0">
              <a:buNone/>
              <a:defRPr sz="1571"/>
            </a:lvl4pPr>
            <a:lvl5pPr marL="2042500" indent="0">
              <a:buNone/>
              <a:defRPr sz="1571"/>
            </a:lvl5pPr>
            <a:lvl6pPr marL="2553125" indent="0">
              <a:buNone/>
              <a:defRPr sz="1571"/>
            </a:lvl6pPr>
            <a:lvl7pPr marL="3063749" indent="0">
              <a:buNone/>
              <a:defRPr sz="1571"/>
            </a:lvl7pPr>
            <a:lvl8pPr marL="3574375" indent="0">
              <a:buNone/>
              <a:defRPr sz="1571"/>
            </a:lvl8pPr>
            <a:lvl9pPr marL="4084999" indent="0">
              <a:buNone/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D1F71C-2D83-E64A-ACFB-3DF73AA52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6648E0-0866-8B4F-9AB4-D104492699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BC5443-B809-0C46-9D26-A36A678895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203C8-6437-044B-BBE1-7E2D156672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7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6720" y="10078275"/>
            <a:ext cx="14845787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7507" y="10078275"/>
            <a:ext cx="14846986" cy="28512922"/>
          </a:xfrm>
        </p:spPr>
        <p:txBody>
          <a:bodyPr/>
          <a:lstStyle>
            <a:lvl1pPr>
              <a:defRPr sz="3142"/>
            </a:lvl1pPr>
            <a:lvl2pPr>
              <a:defRPr sz="2714"/>
            </a:lvl2pPr>
            <a:lvl3pPr>
              <a:defRPr sz="2285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624CA-2CA7-BA47-A850-1701F9B588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366C8-2BF3-0943-B1B2-0CDD38F2F7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CB0FC-4BA0-D244-AEF4-EF986A84E1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4EC9D-DBC4-6348-B783-2B83FBE685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78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1" y="1731275"/>
            <a:ext cx="29808971" cy="72001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5522" y="9668894"/>
            <a:ext cx="14633756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5522" y="13700204"/>
            <a:ext cx="14633756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824748" y="9668894"/>
            <a:ext cx="14639745" cy="4031309"/>
          </a:xfrm>
        </p:spPr>
        <p:txBody>
          <a:bodyPr anchor="b"/>
          <a:lstStyle>
            <a:lvl1pPr marL="0" indent="0">
              <a:buNone/>
              <a:defRPr sz="2714" b="1"/>
            </a:lvl1pPr>
            <a:lvl2pPr marL="510624" indent="0">
              <a:buNone/>
              <a:defRPr sz="2285" b="1"/>
            </a:lvl2pPr>
            <a:lvl3pPr marL="1021250" indent="0">
              <a:buNone/>
              <a:defRPr sz="1999" b="1"/>
            </a:lvl3pPr>
            <a:lvl4pPr marL="1531874" indent="0">
              <a:buNone/>
              <a:defRPr sz="1857" b="1"/>
            </a:lvl4pPr>
            <a:lvl5pPr marL="2042500" indent="0">
              <a:buNone/>
              <a:defRPr sz="1857" b="1"/>
            </a:lvl5pPr>
            <a:lvl6pPr marL="2553125" indent="0">
              <a:buNone/>
              <a:defRPr sz="1857" b="1"/>
            </a:lvl6pPr>
            <a:lvl7pPr marL="3063749" indent="0">
              <a:buNone/>
              <a:defRPr sz="1857" b="1"/>
            </a:lvl7pPr>
            <a:lvl8pPr marL="3574375" indent="0">
              <a:buNone/>
              <a:defRPr sz="1857" b="1"/>
            </a:lvl8pPr>
            <a:lvl9pPr marL="4084999" indent="0">
              <a:buNone/>
              <a:defRPr sz="18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824748" y="13700204"/>
            <a:ext cx="14639745" cy="24890993"/>
          </a:xfrm>
        </p:spPr>
        <p:txBody>
          <a:bodyPr/>
          <a:lstStyle>
            <a:lvl1pPr>
              <a:defRPr sz="2714"/>
            </a:lvl1pPr>
            <a:lvl2pPr>
              <a:defRPr sz="2285"/>
            </a:lvl2pPr>
            <a:lvl3pPr>
              <a:defRPr sz="1999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0BEFE3-27B8-E649-AD4C-8A5EAA26D1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DE68896-D49C-C74F-9250-4E86FC307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0C3B77A-D85C-FF47-8A55-7B0D6535EC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5131B9-9AC2-0540-8692-B7AFD63C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43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2A72C53-7554-074D-8304-A079533D71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2CA388-7CC8-F044-B4B9-CA84790A02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E176EC-95C0-AE49-BB07-9D214090E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9380-CD23-0349-BC65-8C3EE239C9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6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5E5D5-CA77-D74A-8BA3-4310980D1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BE0F58F-E25A-4D4B-9D39-2422D44B56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E930223-B238-1E4D-A870-D75E3FD360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014-E053-394C-90A3-ADEAA25C33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23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523" y="1718777"/>
            <a:ext cx="10896254" cy="7321985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9484" y="1718777"/>
            <a:ext cx="18515007" cy="36872421"/>
          </a:xfrm>
        </p:spPr>
        <p:txBody>
          <a:bodyPr/>
          <a:lstStyle>
            <a:lvl1pPr>
              <a:defRPr sz="3571"/>
            </a:lvl1pPr>
            <a:lvl2pPr>
              <a:defRPr sz="3142"/>
            </a:lvl2pPr>
            <a:lvl3pPr>
              <a:defRPr sz="2714"/>
            </a:lvl3pPr>
            <a:lvl4pPr>
              <a:defRPr sz="2285"/>
            </a:lvl4pPr>
            <a:lvl5pPr>
              <a:defRPr sz="2285"/>
            </a:lvl5pPr>
            <a:lvl6pPr>
              <a:defRPr sz="2285"/>
            </a:lvl6pPr>
            <a:lvl7pPr>
              <a:defRPr sz="2285"/>
            </a:lvl7pPr>
            <a:lvl8pPr>
              <a:defRPr sz="2285"/>
            </a:lvl8pPr>
            <a:lvl9pPr>
              <a:defRPr sz="22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5523" y="9040760"/>
            <a:ext cx="10896254" cy="29550436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799D4-71A2-AB43-B392-9652EDA38A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EB890-812F-DF47-92F4-BB0378834E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1944F-CF5F-794B-814B-D5A7D7CF9E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F503B5-195D-AB4D-B297-6C01EBE3D5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1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1516" y="30241075"/>
            <a:ext cx="19872246" cy="3568803"/>
          </a:xfrm>
        </p:spPr>
        <p:txBody>
          <a:bodyPr anchor="b"/>
          <a:lstStyle>
            <a:lvl1pPr algn="l">
              <a:defRPr sz="228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91516" y="3859435"/>
            <a:ext cx="19872246" cy="25922257"/>
          </a:xfrm>
        </p:spPr>
        <p:txBody>
          <a:bodyPr/>
          <a:lstStyle>
            <a:lvl1pPr marL="0" indent="0">
              <a:buNone/>
              <a:defRPr sz="3571"/>
            </a:lvl1pPr>
            <a:lvl2pPr marL="510624" indent="0">
              <a:buNone/>
              <a:defRPr sz="3142"/>
            </a:lvl2pPr>
            <a:lvl3pPr marL="1021250" indent="0">
              <a:buNone/>
              <a:defRPr sz="2714"/>
            </a:lvl3pPr>
            <a:lvl4pPr marL="1531874" indent="0">
              <a:buNone/>
              <a:defRPr sz="2285"/>
            </a:lvl4pPr>
            <a:lvl5pPr marL="2042500" indent="0">
              <a:buNone/>
              <a:defRPr sz="2285"/>
            </a:lvl5pPr>
            <a:lvl6pPr marL="2553125" indent="0">
              <a:buNone/>
              <a:defRPr sz="2285"/>
            </a:lvl6pPr>
            <a:lvl7pPr marL="3063749" indent="0">
              <a:buNone/>
              <a:defRPr sz="2285"/>
            </a:lvl7pPr>
            <a:lvl8pPr marL="3574375" indent="0">
              <a:buNone/>
              <a:defRPr sz="2285"/>
            </a:lvl8pPr>
            <a:lvl9pPr marL="4084999" indent="0">
              <a:buNone/>
              <a:defRPr sz="228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516" y="33809875"/>
            <a:ext cx="19872246" cy="5071950"/>
          </a:xfrm>
        </p:spPr>
        <p:txBody>
          <a:bodyPr/>
          <a:lstStyle>
            <a:lvl1pPr marL="0" indent="0">
              <a:buNone/>
              <a:defRPr sz="1571"/>
            </a:lvl1pPr>
            <a:lvl2pPr marL="510624" indent="0">
              <a:buNone/>
              <a:defRPr sz="1285"/>
            </a:lvl2pPr>
            <a:lvl3pPr marL="1021250" indent="0">
              <a:buNone/>
              <a:defRPr sz="1143"/>
            </a:lvl3pPr>
            <a:lvl4pPr marL="1531874" indent="0">
              <a:buNone/>
              <a:defRPr sz="1000"/>
            </a:lvl4pPr>
            <a:lvl5pPr marL="2042500" indent="0">
              <a:buNone/>
              <a:defRPr sz="1000"/>
            </a:lvl5pPr>
            <a:lvl6pPr marL="2553125" indent="0">
              <a:buNone/>
              <a:defRPr sz="1000"/>
            </a:lvl6pPr>
            <a:lvl7pPr marL="3063749" indent="0">
              <a:buNone/>
              <a:defRPr sz="1000"/>
            </a:lvl7pPr>
            <a:lvl8pPr marL="3574375" indent="0">
              <a:buNone/>
              <a:defRPr sz="1000"/>
            </a:lvl8pPr>
            <a:lvl9pPr marL="408499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D0024-D943-C149-9478-2A91A91050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CF3B9-AF5B-A442-858F-DD965AD4DB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E1E9F-969D-A543-AD62-04A7404803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ACB8B-81D5-BF4E-8073-ADE53EEB59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7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873454C-70B6-6E4F-A47C-57BCAF8F3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56002" y="1727663"/>
            <a:ext cx="29808012" cy="719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A672DC5-CDCD-0A4F-BD9B-0F2D97C4A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56002" y="10080301"/>
            <a:ext cx="29808012" cy="2851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F75732E-0AF3-A147-8DE1-2D720147A4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56002" y="39341739"/>
            <a:ext cx="7728003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242E484-EBF3-E148-9ECC-1D10E4C04C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17242" y="39341739"/>
            <a:ext cx="10488005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ctr">
              <a:defRPr sz="6427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DCD97A3-4081-3B4B-9302-DA96CC052D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738485" y="39341739"/>
            <a:ext cx="7725528" cy="29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4184" tIns="147093" rIns="294184" bIns="147093" numCol="1" anchor="t" anchorCtr="0" compatLnSpc="1">
            <a:prstTxWarp prst="textNoShape">
              <a:avLst/>
            </a:prstTxWarp>
          </a:bodyPr>
          <a:lstStyle>
            <a:lvl1pPr algn="r">
              <a:defRPr sz="6427"/>
            </a:lvl1pPr>
          </a:lstStyle>
          <a:p>
            <a:fld id="{14E3D6E3-F5CE-1642-A448-FD235F29764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201247" rtl="0" eaLnBrk="0" fontAlgn="base" hangingPunct="0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51062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6pPr>
      <a:lvl7pPr marL="102125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7pPr>
      <a:lvl8pPr marL="1531874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8pPr>
      <a:lvl9pPr marL="2042500" algn="ctr" defTabSz="4202017" rtl="0" fontAlgn="base">
        <a:spcBef>
          <a:spcPct val="0"/>
        </a:spcBef>
        <a:spcAft>
          <a:spcPct val="0"/>
        </a:spcAft>
        <a:defRPr sz="20280">
          <a:solidFill>
            <a:schemeClr val="tx2"/>
          </a:solidFill>
          <a:latin typeface="Arial" charset="0"/>
        </a:defRPr>
      </a:lvl9pPr>
    </p:titleStyle>
    <p:bodyStyle>
      <a:lvl1pPr marL="1575752" indent="-1575752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4568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412238" indent="-1310481" algn="l" defTabSz="4201247" rtl="0" eaLnBrk="0" fontAlgn="base" hangingPunct="0">
        <a:spcBef>
          <a:spcPct val="20000"/>
        </a:spcBef>
        <a:spcAft>
          <a:spcPct val="0"/>
        </a:spcAft>
        <a:buChar char="–"/>
        <a:defRPr sz="12854">
          <a:solidFill>
            <a:schemeClr val="tx1"/>
          </a:solidFill>
          <a:latin typeface="+mn-lt"/>
          <a:ea typeface="ＭＳ Ｐゴシック" charset="0"/>
        </a:defRPr>
      </a:lvl2pPr>
      <a:lvl3pPr marL="5250992" indent="-1047478" algn="l" defTabSz="4201247" rtl="0" eaLnBrk="0" fontAlgn="base" hangingPunct="0">
        <a:spcBef>
          <a:spcPct val="20000"/>
        </a:spcBef>
        <a:spcAft>
          <a:spcPct val="0"/>
        </a:spcAft>
        <a:buChar char="•"/>
        <a:defRPr sz="10997">
          <a:solidFill>
            <a:schemeClr val="tx1"/>
          </a:solidFill>
          <a:latin typeface="+mn-lt"/>
          <a:ea typeface="ＭＳ Ｐゴシック" charset="0"/>
        </a:defRPr>
      </a:lvl3pPr>
      <a:lvl4pPr marL="7350481" indent="-1049746" algn="l" defTabSz="4201247" rtl="0" eaLnBrk="0" fontAlgn="base" hangingPunct="0">
        <a:spcBef>
          <a:spcPct val="20000"/>
        </a:spcBef>
        <a:spcAft>
          <a:spcPct val="0"/>
        </a:spcAft>
        <a:buChar char="–"/>
        <a:defRPr sz="9140">
          <a:solidFill>
            <a:schemeClr val="tx1"/>
          </a:solidFill>
          <a:latin typeface="+mn-lt"/>
          <a:ea typeface="ＭＳ Ｐゴシック" charset="0"/>
        </a:defRPr>
      </a:lvl4pPr>
      <a:lvl5pPr marL="9452239" indent="-1049746" algn="l" defTabSz="4201247" rtl="0" eaLnBrk="0" fontAlgn="base" hangingPunct="0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  <a:ea typeface="ＭＳ Ｐゴシック" charset="0"/>
        </a:defRPr>
      </a:lvl5pPr>
      <a:lvl6pPr marL="9964279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6pPr>
      <a:lvl7pPr marL="1047490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7pPr>
      <a:lvl8pPr marL="10985527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8pPr>
      <a:lvl9pPr marL="11496153" indent="-1051391" algn="l" defTabSz="4202017" rtl="0" fontAlgn="base">
        <a:spcBef>
          <a:spcPct val="20000"/>
        </a:spcBef>
        <a:spcAft>
          <a:spcPct val="0"/>
        </a:spcAft>
        <a:buChar char="»"/>
        <a:defRPr sz="91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51062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02125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31874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42500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5312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6374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574375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4084999" algn="l" defTabSz="1021250" rtl="0" eaLnBrk="1" latinLnBrk="0" hangingPunct="1"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://mcs.open.ac.uk/yy6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22000">
              <a:srgbClr val="FFFFFF"/>
            </a:gs>
            <a:gs pos="100000">
              <a:srgbClr val="FFE4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9">
            <a:extLst>
              <a:ext uri="{FF2B5EF4-FFF2-40B4-BE49-F238E27FC236}">
                <a16:creationId xmlns:a16="http://schemas.microsoft.com/office/drawing/2014/main" id="{37513C43-22A2-6246-B05A-313D2C0F3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54" y="91439"/>
            <a:ext cx="30295316" cy="54225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424" b="1" dirty="0"/>
              <a:t>   </a:t>
            </a:r>
          </a:p>
          <a:p>
            <a:pPr algn="ctr" eaLnBrk="1" hangingPunct="1"/>
            <a:r>
              <a:rPr lang="en-US" altLang="en-US" sz="9426" b="1" dirty="0">
                <a:solidFill>
                  <a:srgbClr val="FF0000"/>
                </a:solidFill>
              </a:rPr>
              <a:t>F</a:t>
            </a:r>
            <a:r>
              <a:rPr lang="en-US" altLang="en-US" sz="9426" b="1" dirty="0"/>
              <a:t>lattening </a:t>
            </a:r>
            <a:r>
              <a:rPr lang="en-US" altLang="en-US" sz="9426" b="1" dirty="0">
                <a:solidFill>
                  <a:srgbClr val="FF0000"/>
                </a:solidFill>
              </a:rPr>
              <a:t>A</a:t>
            </a:r>
            <a:r>
              <a:rPr lang="en-US" altLang="en-US" sz="9426" b="1" dirty="0"/>
              <a:t>bstract </a:t>
            </a:r>
            <a:r>
              <a:rPr lang="en-US" altLang="en-US" sz="9426" b="1">
                <a:solidFill>
                  <a:srgbClr val="FF0000"/>
                </a:solidFill>
              </a:rPr>
              <a:t>S</a:t>
            </a:r>
            <a:r>
              <a:rPr lang="en-US" altLang="en-US" sz="9426" b="1"/>
              <a:t>yntax </a:t>
            </a:r>
            <a:r>
              <a:rPr lang="en-US" altLang="en-US" sz="9426" b="1">
                <a:solidFill>
                  <a:srgbClr val="FF0000"/>
                </a:solidFill>
              </a:rPr>
              <a:t>T</a:t>
            </a:r>
            <a:r>
              <a:rPr lang="en-US" altLang="en-US" sz="9426" b="1"/>
              <a:t>rees </a:t>
            </a:r>
            <a:r>
              <a:rPr lang="en-US" altLang="en-US" sz="9426" b="1" dirty="0"/>
              <a:t>for </a:t>
            </a:r>
            <a:r>
              <a:rPr lang="en-US" altLang="en-US" sz="9426" b="1" dirty="0">
                <a:highlight>
                  <a:srgbClr val="FFFF00"/>
                </a:highlight>
              </a:rPr>
              <a:t>Efficiency</a:t>
            </a:r>
            <a:r>
              <a:rPr lang="en-US" altLang="en-US" sz="9426" b="1" dirty="0"/>
              <a:t> </a:t>
            </a:r>
            <a:r>
              <a:rPr lang="en-US" altLang="en-US" sz="9426" b="1" baseline="30000" dirty="0"/>
              <a:t>[1]</a:t>
            </a:r>
          </a:p>
          <a:p>
            <a:pPr algn="ctr" eaLnBrk="1" hangingPunct="1"/>
            <a:r>
              <a:rPr lang="en-US" altLang="en-US" sz="5713" i="1" dirty="0"/>
              <a:t>Yijun Yu, The Open University, U.K.  </a:t>
            </a:r>
            <a:r>
              <a:rPr lang="en-US" altLang="en-US" sz="5713" i="1" dirty="0">
                <a:hlinkClick r:id="rId2"/>
              </a:rPr>
              <a:t>http://mcs.open.ac.uk/yy66</a:t>
            </a:r>
            <a:r>
              <a:rPr lang="en-US" altLang="en-US" sz="5713" i="1" dirty="0"/>
              <a:t> </a:t>
            </a:r>
          </a:p>
        </p:txBody>
      </p:sp>
      <p:sp>
        <p:nvSpPr>
          <p:cNvPr id="13315" name="Rectangle 20">
            <a:extLst>
              <a:ext uri="{FF2B5EF4-FFF2-40B4-BE49-F238E27FC236}">
                <a16:creationId xmlns:a16="http://schemas.microsoft.com/office/drawing/2014/main" id="{8B589CC1-8CEE-E244-A537-768C7E797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873313"/>
            <a:ext cx="1157472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Serendipity</a:t>
            </a:r>
          </a:p>
        </p:txBody>
      </p:sp>
      <p:sp>
        <p:nvSpPr>
          <p:cNvPr id="13316" name="Rectangle 21">
            <a:extLst>
              <a:ext uri="{FF2B5EF4-FFF2-40B4-BE49-F238E27FC236}">
                <a16:creationId xmlns:a16="http://schemas.microsoft.com/office/drawing/2014/main" id="{15DE2EB7-E71E-5942-954F-475EEECB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174816"/>
            <a:ext cx="33120010" cy="1011994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3317" name="Rectangle 22">
            <a:extLst>
              <a:ext uri="{FF2B5EF4-FFF2-40B4-BE49-F238E27FC236}">
                <a16:creationId xmlns:a16="http://schemas.microsoft.com/office/drawing/2014/main" id="{33635A8F-0AAB-7444-B84F-B55569516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0391" y="5873313"/>
            <a:ext cx="4978092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3318" name="Rectangle 23">
            <a:extLst>
              <a:ext uri="{FF2B5EF4-FFF2-40B4-BE49-F238E27FC236}">
                <a16:creationId xmlns:a16="http://schemas.microsoft.com/office/drawing/2014/main" id="{6C4C70F3-AC8E-0D4A-A526-B2F0A2322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4152" y="5913052"/>
            <a:ext cx="751828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Design Rationale</a:t>
            </a:r>
          </a:p>
        </p:txBody>
      </p:sp>
      <p:sp>
        <p:nvSpPr>
          <p:cNvPr id="13319" name="Rectangle 24">
            <a:extLst>
              <a:ext uri="{FF2B5EF4-FFF2-40B4-BE49-F238E27FC236}">
                <a16:creationId xmlns:a16="http://schemas.microsoft.com/office/drawing/2014/main" id="{686E1363-C651-6F44-A40D-603E9A70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69603"/>
            <a:ext cx="24622433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Evaluation Results</a:t>
            </a:r>
          </a:p>
        </p:txBody>
      </p:sp>
      <p:sp>
        <p:nvSpPr>
          <p:cNvPr id="13320" name="Rectangle 25">
            <a:extLst>
              <a:ext uri="{FF2B5EF4-FFF2-40B4-BE49-F238E27FC236}">
                <a16:creationId xmlns:a16="http://schemas.microsoft.com/office/drawing/2014/main" id="{77F1692F-3F9C-0B43-8579-D2BB880C7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8101" y="5910077"/>
            <a:ext cx="8221910" cy="1539478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13321" name="Text Box 36">
            <a:extLst>
              <a:ext uri="{FF2B5EF4-FFF2-40B4-BE49-F238E27FC236}">
                <a16:creationId xmlns:a16="http://schemas.microsoft.com/office/drawing/2014/main" id="{8F10DA4F-F91D-154A-BBD9-48425B22B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50" y="7772091"/>
            <a:ext cx="10834423" cy="505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Software engineering tools exchange code representations through serialised </a:t>
            </a:r>
            <a:r>
              <a:rPr lang="en-GB" sz="4570" b="1" dirty="0"/>
              <a:t>abstract syntax trees</a:t>
            </a:r>
            <a:r>
              <a:rPr lang="en-GB" sz="4570" dirty="0"/>
              <a:t>. </a:t>
            </a:r>
          </a:p>
          <a:p>
            <a:endParaRPr lang="en-GB" sz="4570" dirty="0"/>
          </a:p>
          <a:p>
            <a:r>
              <a:rPr lang="en-GB" sz="4570" i="1" dirty="0"/>
              <a:t>Surprisingly</a:t>
            </a:r>
            <a:r>
              <a:rPr lang="en-GB" sz="4570" dirty="0"/>
              <a:t>, hierarchical representation is </a:t>
            </a:r>
            <a:r>
              <a:rPr lang="en-GB" sz="4570" b="1" dirty="0"/>
              <a:t>NOT</a:t>
            </a:r>
            <a:r>
              <a:rPr lang="en-GB" sz="4570" dirty="0"/>
              <a:t> the fastest to exchange tree structures. </a:t>
            </a:r>
            <a:endParaRPr lang="en-GB" sz="5142" dirty="0"/>
          </a:p>
        </p:txBody>
      </p:sp>
      <p:sp>
        <p:nvSpPr>
          <p:cNvPr id="13322" name="Text Box 37">
            <a:extLst>
              <a:ext uri="{FF2B5EF4-FFF2-40B4-BE49-F238E27FC236}">
                <a16:creationId xmlns:a16="http://schemas.microsoft.com/office/drawing/2014/main" id="{0EE64651-B47B-8847-94C2-4194C549D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227" y="25878012"/>
            <a:ext cx="9752874" cy="1068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5713" dirty="0"/>
              <a:t>Parsing flattened AST is 100x faster on a benchmark of 29 projects of 6 programming languages:</a:t>
            </a:r>
          </a:p>
          <a:p>
            <a:r>
              <a:rPr lang="en-GB" sz="5713" dirty="0" err="1"/>
              <a:t>ObjectiveC</a:t>
            </a:r>
            <a:r>
              <a:rPr lang="en-GB" sz="5713" dirty="0"/>
              <a:t>, Java, C++, C#, C, </a:t>
            </a:r>
            <a:r>
              <a:rPr lang="en-GB" sz="5713" dirty="0" err="1"/>
              <a:t>Smali</a:t>
            </a:r>
            <a:r>
              <a:rPr lang="en-GB" sz="5713" dirty="0"/>
              <a:t>). A total of 298,312,076 LOC.</a:t>
            </a:r>
            <a:br>
              <a:rPr lang="en-GB" sz="5713" dirty="0"/>
            </a:br>
            <a:endParaRPr lang="en-GB" sz="5713" dirty="0"/>
          </a:p>
          <a:p>
            <a:br>
              <a:rPr lang="en-GB" sz="5713" dirty="0"/>
            </a:br>
            <a:r>
              <a:rPr lang="en-GB" sz="5713" dirty="0"/>
              <a:t>Fig. 1 shows 6 of them, one for each programming language.</a:t>
            </a:r>
            <a:endParaRPr lang="en-GB" sz="6284" dirty="0"/>
          </a:p>
        </p:txBody>
      </p:sp>
      <p:sp>
        <p:nvSpPr>
          <p:cNvPr id="13328" name="Rectangle 1">
            <a:extLst>
              <a:ext uri="{FF2B5EF4-FFF2-40B4-BE49-F238E27FC236}">
                <a16:creationId xmlns:a16="http://schemas.microsoft.com/office/drawing/2014/main" id="{D241A04A-C8F5-944D-8059-9AF01158076B}"/>
              </a:ext>
            </a:extLst>
          </p:cNvPr>
          <p:cNvSpPr>
            <a:spLocks/>
          </p:cNvSpPr>
          <p:nvPr/>
        </p:nvSpPr>
        <p:spPr bwMode="auto">
          <a:xfrm>
            <a:off x="1432754" y="2"/>
            <a:ext cx="30295314" cy="316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568" i="1" dirty="0">
                <a:solidFill>
                  <a:srgbClr val="FF0000"/>
                </a:solidFill>
              </a:rPr>
              <a:t>F⚡️AST</a:t>
            </a:r>
          </a:p>
        </p:txBody>
      </p:sp>
      <p:pic>
        <p:nvPicPr>
          <p:cNvPr id="13332" name="Picture 1">
            <a:extLst>
              <a:ext uri="{FF2B5EF4-FFF2-40B4-BE49-F238E27FC236}">
                <a16:creationId xmlns:a16="http://schemas.microsoft.com/office/drawing/2014/main" id="{8B6C2F37-90C8-5A47-89C1-D6EAF0A8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">
            <a:extLst>
              <a:ext uri="{FF2B5EF4-FFF2-40B4-BE49-F238E27FC236}">
                <a16:creationId xmlns:a16="http://schemas.microsoft.com/office/drawing/2014/main" id="{A6CEE480-8F5E-604A-A2B8-BF20A433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937" y="20024565"/>
            <a:ext cx="13604" cy="2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4" name="Text Box 36">
            <a:extLst>
              <a:ext uri="{FF2B5EF4-FFF2-40B4-BE49-F238E27FC236}">
                <a16:creationId xmlns:a16="http://schemas.microsoft.com/office/drawing/2014/main" id="{F8F156DD-6A35-3A40-8AB3-847BF8E48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0111" y="7670189"/>
            <a:ext cx="7518280" cy="57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97" tIns="64499" rIns="128997" bIns="64499">
            <a:spAutoFit/>
          </a:bodyPr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34595" indent="-734595">
              <a:buAutoNum type="arabicParenR"/>
            </a:pPr>
            <a:r>
              <a:rPr lang="en-GB" sz="4570" dirty="0"/>
              <a:t>Save AST as a </a:t>
            </a:r>
            <a:r>
              <a:rPr lang="en-GB" sz="4570" i="1" dirty="0"/>
              <a:t>flat </a:t>
            </a:r>
            <a:r>
              <a:rPr lang="en-GB" sz="4570" dirty="0"/>
              <a:t>1D array by converting tree pointers into integer offsets;</a:t>
            </a:r>
          </a:p>
          <a:p>
            <a:pPr marL="734595" indent="-734595">
              <a:buAutoNum type="arabicParenR"/>
            </a:pPr>
            <a:r>
              <a:rPr lang="en-GB" sz="4570" dirty="0"/>
              <a:t>Flattened AST can be more efficient to access by programming tools through APIs.</a:t>
            </a:r>
            <a:endParaRPr lang="en-GB" sz="5142" dirty="0"/>
          </a:p>
        </p:txBody>
      </p:sp>
      <p:sp>
        <p:nvSpPr>
          <p:cNvPr id="13335" name="TextBox 17">
            <a:extLst>
              <a:ext uri="{FF2B5EF4-FFF2-40B4-BE49-F238E27FC236}">
                <a16:creationId xmlns:a16="http://schemas.microsoft.com/office/drawing/2014/main" id="{E2CFB709-36D5-1A4D-ABBF-9596CDE43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1410" y="7856491"/>
            <a:ext cx="5253761" cy="43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4570" dirty="0"/>
              <a:t>Speed up the processing of code whilst preserving the </a:t>
            </a:r>
            <a:r>
              <a:rPr lang="en-GB" sz="4570" b="1" i="1" dirty="0"/>
              <a:t>equivalence</a:t>
            </a:r>
            <a:r>
              <a:rPr lang="en-GB" sz="4570" dirty="0"/>
              <a:t> to hierarchies in an </a:t>
            </a:r>
            <a:r>
              <a:rPr lang="en-GB" sz="4570" b="1" i="1" dirty="0"/>
              <a:t>efficient</a:t>
            </a:r>
            <a:r>
              <a:rPr lang="en-GB" sz="4570" dirty="0"/>
              <a:t> form. </a:t>
            </a:r>
            <a:endParaRPr lang="en-GB" sz="5142" dirty="0"/>
          </a:p>
        </p:txBody>
      </p:sp>
      <p:sp>
        <p:nvSpPr>
          <p:cNvPr id="13337" name="TextBox 3">
            <a:extLst>
              <a:ext uri="{FF2B5EF4-FFF2-40B4-BE49-F238E27FC236}">
                <a16:creationId xmlns:a16="http://schemas.microsoft.com/office/drawing/2014/main" id="{1D64579A-E20B-8C4E-890A-BBF11E5F6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50" y="38394708"/>
            <a:ext cx="32676911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/>
              <a:t>Yijun Yu. "</a:t>
            </a:r>
            <a:r>
              <a:rPr lang="en-US" altLang="en-US" sz="2800" b="1" dirty="0" err="1"/>
              <a:t>fAST</a:t>
            </a:r>
            <a:r>
              <a:rPr lang="en-US" altLang="en-US" sz="2800" b="1" dirty="0"/>
              <a:t>: Flattening Abstract Syntax Trees for Efficiency</a:t>
            </a:r>
            <a:r>
              <a:rPr lang="en-US" altLang="en-US" sz="2800" dirty="0"/>
              <a:t>". In: </a:t>
            </a:r>
            <a:r>
              <a:rPr lang="en-US" altLang="en-US" sz="2800" i="1" dirty="0"/>
              <a:t>41st ACM/IEEE International Conference on Software Engineering</a:t>
            </a:r>
            <a:r>
              <a:rPr lang="en-US" altLang="en-US" sz="2800" dirty="0"/>
              <a:t>, 25-31 May 2019, Montreal, Canada, ACM and IEEE.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/>
              <a:t>Bui D. Q. </a:t>
            </a:r>
            <a:r>
              <a:rPr lang="en-US" altLang="en-US" sz="2800" dirty="0" err="1"/>
              <a:t>Nghi</a:t>
            </a:r>
            <a:r>
              <a:rPr lang="en-US" altLang="en-US" sz="2800" dirty="0"/>
              <a:t>, Yijun Yu, </a:t>
            </a:r>
            <a:r>
              <a:rPr lang="en-US" altLang="en-US" sz="2800" dirty="0" err="1"/>
              <a:t>Lingxiao</a:t>
            </a:r>
            <a:r>
              <a:rPr lang="en-US" altLang="en-US" sz="2800" dirty="0"/>
              <a:t> Jiang: “</a:t>
            </a:r>
            <a:r>
              <a:rPr lang="en-US" altLang="en-US" sz="2800" b="1" dirty="0"/>
              <a:t>Bilateral Dependency Neural Networks for Cross-Language Algorithm Classification</a:t>
            </a:r>
            <a:r>
              <a:rPr lang="en-US" altLang="en-US" sz="2800" dirty="0"/>
              <a:t>”. In </a:t>
            </a:r>
            <a:r>
              <a:rPr lang="en-US" altLang="en-US" sz="2800" i="1" dirty="0"/>
              <a:t>the 26th IEEE International Conference on Software Analysis, Evolution and Reengineering (SANER)</a:t>
            </a:r>
            <a:r>
              <a:rPr lang="en-US" altLang="en-US" sz="2800" dirty="0"/>
              <a:t>, Hangzhou, China, February 24-27, 2019: 422-433.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/>
              <a:t>Bui D. Q. </a:t>
            </a:r>
            <a:r>
              <a:rPr lang="en-US" altLang="en-US" sz="2800" dirty="0" err="1"/>
              <a:t>Nghi</a:t>
            </a:r>
            <a:r>
              <a:rPr lang="en-US" altLang="en-US" sz="2800" dirty="0"/>
              <a:t>, Yijun Yu, </a:t>
            </a:r>
            <a:r>
              <a:rPr lang="en-US" altLang="en-US" sz="2800" dirty="0" err="1"/>
              <a:t>Lingxiao</a:t>
            </a:r>
            <a:r>
              <a:rPr lang="en-US" altLang="en-US" sz="2800" dirty="0"/>
              <a:t> Jiang: “</a:t>
            </a:r>
            <a:r>
              <a:rPr lang="en-US" altLang="en-US" sz="2800" b="1" dirty="0"/>
              <a:t>SAR: Learning Cross-Language API Mappings with Little Knowledge</a:t>
            </a:r>
            <a:r>
              <a:rPr lang="en-US" altLang="en-US" sz="2800" dirty="0"/>
              <a:t>”, In the 27th ACM Joint European Software Engineering Conference and Symposium on the Foundations of Software Engineering (ESEC-FSE’19), To appear. (early work see ICSE’19 Student Research Competition).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/>
              <a:t>Hakam W. </a:t>
            </a:r>
            <a:r>
              <a:rPr lang="en-US" altLang="en-US" sz="2800" dirty="0" err="1"/>
              <a:t>Alomari</a:t>
            </a:r>
            <a:r>
              <a:rPr lang="en-US" altLang="en-US" sz="2800" dirty="0"/>
              <a:t>, Michael L. Collard, Jonathan I. </a:t>
            </a:r>
            <a:r>
              <a:rPr lang="en-US" altLang="en-US" sz="2800" dirty="0" err="1"/>
              <a:t>Maletic</a:t>
            </a:r>
            <a:r>
              <a:rPr lang="en-US" altLang="en-US" sz="2800" dirty="0"/>
              <a:t>,  </a:t>
            </a:r>
            <a:r>
              <a:rPr lang="en-US" altLang="en-US" sz="2800" dirty="0" err="1"/>
              <a:t>Nouh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Alhindawi</a:t>
            </a:r>
            <a:r>
              <a:rPr lang="en-US" altLang="en-US" sz="2800" dirty="0"/>
              <a:t> and  Omar </a:t>
            </a:r>
            <a:r>
              <a:rPr lang="en-US" altLang="en-US" sz="2800" dirty="0" err="1"/>
              <a:t>Meqdadi</a:t>
            </a:r>
            <a:r>
              <a:rPr lang="en-US" altLang="en-US" sz="2800" dirty="0"/>
              <a:t>. “</a:t>
            </a:r>
            <a:r>
              <a:rPr lang="en-US" altLang="en-US" sz="2800" b="1" dirty="0" err="1"/>
              <a:t>srcSlice</a:t>
            </a:r>
            <a:r>
              <a:rPr lang="en-US" altLang="en-US" sz="2800" b="1" dirty="0"/>
              <a:t>: very efficient and scalable forward static slicing</a:t>
            </a:r>
            <a:r>
              <a:rPr lang="en-US" altLang="en-US" sz="2800" dirty="0"/>
              <a:t>”. Software: Evolution and Process, 26(11):931-961, November 2014.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/>
              <a:t>Yijun Yu, Thein Thun Tun, and Bashar </a:t>
            </a:r>
            <a:r>
              <a:rPr lang="en-US" altLang="en-US" sz="2800" dirty="0" err="1"/>
              <a:t>Nuseibeh</a:t>
            </a:r>
            <a:r>
              <a:rPr lang="en-US" altLang="en-US" sz="2800" dirty="0"/>
              <a:t>, "</a:t>
            </a:r>
            <a:r>
              <a:rPr lang="en-US" altLang="en-US" sz="2800" b="1" dirty="0"/>
              <a:t>Specifying and detecting meaningful changes in programs</a:t>
            </a:r>
            <a:r>
              <a:rPr lang="en-US" altLang="en-US" sz="2800" dirty="0"/>
              <a:t>," In: Proc. of the </a:t>
            </a:r>
            <a:r>
              <a:rPr lang="en-US" altLang="en-US" sz="2800" i="1" dirty="0"/>
              <a:t>26th IEEE/ACM Conference on Automated Software Engineering</a:t>
            </a:r>
            <a:r>
              <a:rPr lang="en-US" altLang="en-US" sz="2800" dirty="0"/>
              <a:t>, pp. 273-282, 2011.</a:t>
            </a:r>
          </a:p>
          <a:p>
            <a:pPr marL="652973" indent="-652973" eaLnBrk="1" hangingPunct="1">
              <a:buFont typeface="+mj-lt"/>
              <a:buAutoNum type="arabicParenR"/>
            </a:pPr>
            <a:r>
              <a:rPr lang="en-US" altLang="en-US" sz="2800" dirty="0" err="1"/>
              <a:t>Tezcan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Dilshener</a:t>
            </a:r>
            <a:r>
              <a:rPr lang="en-US" altLang="en-US" sz="2800" dirty="0"/>
              <a:t>, Michel </a:t>
            </a:r>
            <a:r>
              <a:rPr lang="en-US" altLang="en-US" sz="2800" dirty="0" err="1"/>
              <a:t>Wermelinger</a:t>
            </a:r>
            <a:r>
              <a:rPr lang="en-US" altLang="en-US" sz="2800" dirty="0"/>
              <a:t>, Yijun Yu: “</a:t>
            </a:r>
            <a:r>
              <a:rPr lang="en-US" altLang="en-US" sz="2800" b="1" dirty="0"/>
              <a:t>Locating bugs without looking back</a:t>
            </a:r>
            <a:r>
              <a:rPr lang="en-US" altLang="en-US" sz="2800" dirty="0"/>
              <a:t>”. </a:t>
            </a:r>
            <a:r>
              <a:rPr lang="en-US" altLang="en-US" sz="2800" i="1" dirty="0"/>
              <a:t>Automated Software Engineering</a:t>
            </a:r>
            <a:r>
              <a:rPr lang="en-US" altLang="en-US" sz="2800" dirty="0"/>
              <a:t> 25(3): 383-434 (2018)</a:t>
            </a:r>
          </a:p>
          <a:p>
            <a:pPr marL="652973" indent="-652973" eaLnBrk="1" hangingPunct="1">
              <a:buFont typeface="+mj-lt"/>
              <a:buAutoNum type="arabicParenR"/>
            </a:pPr>
            <a:endParaRPr lang="en-US" altLang="en-US" sz="2800" dirty="0"/>
          </a:p>
        </p:txBody>
      </p:sp>
      <p:sp>
        <p:nvSpPr>
          <p:cNvPr id="13366" name="Rectangle 21">
            <a:extLst>
              <a:ext uri="{FF2B5EF4-FFF2-40B4-BE49-F238E27FC236}">
                <a16:creationId xmlns:a16="http://schemas.microsoft.com/office/drawing/2014/main" id="{BF56A800-857C-BA46-81B8-AD38D05A0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853045"/>
            <a:ext cx="182060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Example Usage</a:t>
            </a:r>
          </a:p>
        </p:txBody>
      </p:sp>
      <p:sp>
        <p:nvSpPr>
          <p:cNvPr id="60" name="Rectangle 21">
            <a:extLst>
              <a:ext uri="{FF2B5EF4-FFF2-40B4-BE49-F238E27FC236}">
                <a16:creationId xmlns:a16="http://schemas.microsoft.com/office/drawing/2014/main" id="{B67C89F7-7932-A842-A542-622E7DEA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8391" y="24069603"/>
            <a:ext cx="8411619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3A904-01E8-8A42-A0DF-26FCCF79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283" y="28957674"/>
            <a:ext cx="4853785" cy="485378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6180E1D4-D297-DE4D-85D0-C3B9D4514587}"/>
              </a:ext>
            </a:extLst>
          </p:cNvPr>
          <p:cNvSpPr/>
          <p:nvPr/>
        </p:nvSpPr>
        <p:spPr>
          <a:xfrm>
            <a:off x="25475406" y="7867937"/>
            <a:ext cx="7518280" cy="501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fast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language-agnostic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ANTLR4 grammar</a:t>
            </a: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microservice ready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     ☑️ </a:t>
            </a:r>
            <a:r>
              <a:rPr lang="en-GB" sz="4570" b="1" i="1" dirty="0">
                <a:solidFill>
                  <a:schemeClr val="accent6"/>
                </a:solidFill>
              </a:rPr>
              <a:t>containerised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IDE friendly ?!</a:t>
            </a:r>
            <a:endParaRPr lang="en-US" sz="4570" b="1" i="1" dirty="0">
              <a:solidFill>
                <a:schemeClr val="accent6"/>
              </a:solidFill>
            </a:endParaRPr>
          </a:p>
          <a:p>
            <a:r>
              <a:rPr lang="en-GB" sz="4570" b="1" dirty="0">
                <a:solidFill>
                  <a:schemeClr val="accent6"/>
                </a:solidFill>
              </a:rPr>
              <a:t>☑️ </a:t>
            </a:r>
            <a:r>
              <a:rPr lang="en-GB" sz="4570" b="1" i="1" dirty="0">
                <a:solidFill>
                  <a:schemeClr val="accent6"/>
                </a:solidFill>
              </a:rPr>
              <a:t>human readable ?!</a:t>
            </a:r>
            <a:endParaRPr lang="en-US" sz="4570" b="1" i="1" dirty="0">
              <a:solidFill>
                <a:schemeClr val="accent6"/>
              </a:solidFill>
            </a:endParaRPr>
          </a:p>
        </p:txBody>
      </p:sp>
      <p:sp>
        <p:nvSpPr>
          <p:cNvPr id="75" name="Rectangle 21">
            <a:extLst>
              <a:ext uri="{FF2B5EF4-FFF2-40B4-BE49-F238E27FC236}">
                <a16:creationId xmlns:a16="http://schemas.microsoft.com/office/drawing/2014/main" id="{50C14232-FE8B-B245-9541-793D4467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2367" y="13853045"/>
            <a:ext cx="14797644" cy="1544013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8997" tIns="64499" rIns="128997" bIns="64499" anchor="ctr"/>
          <a:lstStyle>
            <a:lvl1pPr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941638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9416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5142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5054A3-7E7F-744D-B35A-C7FA28BE8AA5}"/>
              </a:ext>
            </a:extLst>
          </p:cNvPr>
          <p:cNvSpPr/>
          <p:nvPr/>
        </p:nvSpPr>
        <p:spPr>
          <a:xfrm>
            <a:off x="18913430" y="15697860"/>
            <a:ext cx="12773828" cy="782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b="1" dirty="0"/>
              <a:t>☑️ Parsing: 100x faster for 7 popular projects</a:t>
            </a:r>
            <a:endParaRPr lang="en-GB" sz="4570" b="1" i="1" dirty="0"/>
          </a:p>
          <a:p>
            <a:r>
              <a:rPr lang="en-GB" sz="4570" b="1" dirty="0"/>
              <a:t>	☑️ </a:t>
            </a:r>
            <a:r>
              <a:rPr lang="en-GB" sz="4570" b="1"/>
              <a:t>Cross-Language Deep </a:t>
            </a:r>
            <a:r>
              <a:rPr lang="en-GB" sz="4570" b="1" dirty="0"/>
              <a:t>Learning [2] [3]</a:t>
            </a:r>
            <a:br>
              <a:rPr lang="en-GB" sz="4570" b="1" dirty="0"/>
            </a:br>
            <a:r>
              <a:rPr lang="en-GB" sz="4570" b="1" dirty="0"/>
              <a:t>	     (see a demo below)</a:t>
            </a:r>
          </a:p>
          <a:p>
            <a:r>
              <a:rPr lang="en-GB" sz="4570" b="1" dirty="0"/>
              <a:t>☑️ Slicing</a:t>
            </a:r>
          </a:p>
          <a:p>
            <a:r>
              <a:rPr lang="en-GB" sz="4570" b="1" dirty="0"/>
              <a:t>	☑️ 2.5x faster than </a:t>
            </a:r>
            <a:r>
              <a:rPr lang="en-GB" sz="4570" b="1" dirty="0" err="1">
                <a:latin typeface="Courier" pitchFamily="2" charset="0"/>
              </a:rPr>
              <a:t>srcSlicer</a:t>
            </a:r>
            <a:r>
              <a:rPr lang="en-GB" sz="4570" b="1" dirty="0">
                <a:latin typeface="Courier" pitchFamily="2" charset="0"/>
              </a:rPr>
              <a:t>[4]</a:t>
            </a:r>
          </a:p>
          <a:p>
            <a:r>
              <a:rPr lang="en-GB" sz="4570" b="1" dirty="0"/>
              <a:t>☑️ Diffing</a:t>
            </a:r>
            <a:r>
              <a:rPr lang="en-GB" sz="4570" b="1" i="1" dirty="0"/>
              <a:t>: 20x faster </a:t>
            </a:r>
            <a:r>
              <a:rPr lang="en-GB" sz="4570" b="1" dirty="0"/>
              <a:t> [5]</a:t>
            </a:r>
            <a:endParaRPr lang="en-GB" sz="4570" b="1" i="1" dirty="0"/>
          </a:p>
          <a:p>
            <a:r>
              <a:rPr lang="en-GB" sz="4570" b="1" dirty="0"/>
              <a:t>	☑️ Bug localisation (</a:t>
            </a:r>
            <a:r>
              <a:rPr lang="en-GB" sz="4570" b="1" dirty="0" err="1">
                <a:latin typeface="Courier" pitchFamily="2" charset="0"/>
              </a:rPr>
              <a:t>ConCodeSe</a:t>
            </a:r>
            <a:r>
              <a:rPr lang="en-GB" sz="4570" b="1" dirty="0"/>
              <a:t>) [6]</a:t>
            </a:r>
            <a:endParaRPr lang="en-GB" sz="4570" b="1" i="1" dirty="0"/>
          </a:p>
          <a:p>
            <a:r>
              <a:rPr lang="en-GB" sz="4570" b="1" dirty="0"/>
              <a:t>☑️ Extending </a:t>
            </a:r>
            <a:r>
              <a:rPr lang="en-GB" sz="4570" b="1" i="1" dirty="0"/>
              <a:t>IDE</a:t>
            </a:r>
            <a:endParaRPr lang="en-US" sz="4570" b="1" i="1" dirty="0"/>
          </a:p>
          <a:p>
            <a:r>
              <a:rPr lang="en-GB" sz="4570" b="1" i="1" dirty="0"/>
              <a:t>	</a:t>
            </a:r>
            <a:r>
              <a:rPr lang="en-GB" sz="4570" b="1" dirty="0"/>
              <a:t>☑️ </a:t>
            </a:r>
            <a:r>
              <a:rPr lang="en-GB" sz="4570" b="1" i="1" dirty="0"/>
              <a:t>Visual Studio Code</a:t>
            </a:r>
            <a:endParaRPr lang="en-GB" sz="4570" b="1" dirty="0"/>
          </a:p>
          <a:p>
            <a:r>
              <a:rPr lang="en-GB" sz="4570" b="1" dirty="0"/>
              <a:t>	☑️ </a:t>
            </a:r>
            <a:r>
              <a:rPr lang="en-GB" sz="4570" b="1" i="1" dirty="0"/>
              <a:t>Browser-based IDE</a:t>
            </a:r>
          </a:p>
          <a:p>
            <a:r>
              <a:rPr lang="en-US" sz="4570" b="1" dirty="0"/>
              <a:t>□ Search for gravitational lens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182B6AF-8B36-8849-B43E-48CF22AEF490}"/>
              </a:ext>
            </a:extLst>
          </p:cNvPr>
          <p:cNvSpPr/>
          <p:nvPr/>
        </p:nvSpPr>
        <p:spPr>
          <a:xfrm>
            <a:off x="938143" y="15450893"/>
            <a:ext cx="17267901" cy="8531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570" i="1" dirty="0"/>
              <a:t># print the command line options and arguments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alias fast=”docker run -v $PWD:/e </a:t>
            </a:r>
            <a:r>
              <a:rPr lang="en-GB" sz="4570" dirty="0" err="1">
                <a:latin typeface="Courier" pitchFamily="2" charset="0"/>
              </a:rPr>
              <a:t>yijun</a:t>
            </a:r>
            <a:r>
              <a:rPr lang="en-GB" sz="4570" dirty="0">
                <a:latin typeface="Courier" pitchFamily="2" charset="0"/>
              </a:rPr>
              <a:t>/fast”</a:t>
            </a:r>
          </a:p>
          <a:p>
            <a:r>
              <a:rPr lang="en-GB" sz="4570" i="1" dirty="0"/>
              <a:t># convert a C++ code into </a:t>
            </a:r>
            <a:r>
              <a:rPr lang="en-GB" sz="4570" i="1" dirty="0" err="1"/>
              <a:t>protobuffer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foo.cc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foo.pb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</a:t>
            </a:r>
            <a:r>
              <a:rPr lang="en-GB" sz="4570" i="1" dirty="0"/>
              <a:t>convert a Java code into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bar.java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bar.fbs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i="1" dirty="0"/>
              <a:t># convert a </a:t>
            </a:r>
            <a:r>
              <a:rPr lang="en-GB" sz="4570" i="1" dirty="0" err="1"/>
              <a:t>flatbuffers</a:t>
            </a:r>
            <a:r>
              <a:rPr lang="en-GB" sz="4570" i="1" dirty="0"/>
              <a:t> representation back to C#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</a:t>
            </a:r>
            <a:r>
              <a:rPr lang="en-GB" sz="4570" dirty="0" err="1">
                <a:latin typeface="Courier" pitchFamily="2" charset="0"/>
              </a:rPr>
              <a:t>moo.fbs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moo.cs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slice a program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-S -G </a:t>
            </a:r>
            <a:r>
              <a:rPr lang="en-GB" sz="4570" dirty="0" err="1">
                <a:latin typeface="Courier" pitchFamily="2" charset="0"/>
              </a:rPr>
              <a:t>foo.java</a:t>
            </a:r>
            <a:r>
              <a:rPr lang="en-GB" sz="4570" dirty="0">
                <a:latin typeface="Courier" pitchFamily="2" charset="0"/>
              </a:rPr>
              <a:t> </a:t>
            </a:r>
            <a:r>
              <a:rPr lang="en-GB" sz="4570" dirty="0" err="1">
                <a:latin typeface="Courier" pitchFamily="2" charset="0"/>
              </a:rPr>
              <a:t>foo.fbs</a:t>
            </a:r>
            <a:endParaRPr lang="en-GB" sz="4570" dirty="0">
              <a:latin typeface="Courier" pitchFamily="2" charset="0"/>
            </a:endParaRPr>
          </a:p>
          <a:p>
            <a:r>
              <a:rPr lang="en-GB" sz="4570" dirty="0"/>
              <a:t># diff two programs</a:t>
            </a:r>
          </a:p>
          <a:p>
            <a:pPr algn="ctr"/>
            <a:r>
              <a:rPr lang="en-GB" sz="4570" dirty="0">
                <a:latin typeface="Courier" pitchFamily="2" charset="0"/>
              </a:rPr>
              <a:t>fast -D v1.java v2.java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8D2340B-8B94-5045-9BAF-B29AC2465A12}"/>
              </a:ext>
            </a:extLst>
          </p:cNvPr>
          <p:cNvSpPr/>
          <p:nvPr/>
        </p:nvSpPr>
        <p:spPr bwMode="auto">
          <a:xfrm rot="10800000">
            <a:off x="13283406" y="33900724"/>
            <a:ext cx="1632437" cy="7618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595" tIns="65297" rIns="130595" bIns="65297" numCol="1" rtlCol="0" anchor="t" anchorCtr="0" compatLnSpc="1">
            <a:prstTxWarp prst="textNoShape">
              <a:avLst/>
            </a:prstTxWarp>
          </a:bodyPr>
          <a:lstStyle/>
          <a:p>
            <a:pPr defTabSz="5373424"/>
            <a:endParaRPr lang="en-US" sz="3713"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1552D-4E74-C146-B076-9082097D0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7" y="480820"/>
            <a:ext cx="4953000" cy="177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ABAAB-D4FC-0D48-BBF9-D4ACDC43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406" y="525978"/>
            <a:ext cx="4419600" cy="176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5882C-B029-6545-BD4F-C446D2014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1" y="25791319"/>
            <a:ext cx="13103267" cy="11248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538</Words>
  <Application>Microsoft Macintosh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Courier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aesplancopy.co.uk</dc:creator>
  <cp:lastModifiedBy>Yijun.Yu</cp:lastModifiedBy>
  <cp:revision>104</cp:revision>
  <cp:lastPrinted>2019-05-17T15:12:12Z</cp:lastPrinted>
  <dcterms:created xsi:type="dcterms:W3CDTF">2004-07-27T21:05:42Z</dcterms:created>
  <dcterms:modified xsi:type="dcterms:W3CDTF">2019-05-25T16:40:48Z</dcterms:modified>
</cp:coreProperties>
</file>